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816" r:id="rId2"/>
    <p:sldId id="257" r:id="rId3"/>
    <p:sldId id="806" r:id="rId4"/>
    <p:sldId id="821" r:id="rId5"/>
    <p:sldId id="283" r:id="rId6"/>
    <p:sldId id="807" r:id="rId7"/>
    <p:sldId id="811" r:id="rId8"/>
    <p:sldId id="812" r:id="rId9"/>
    <p:sldId id="288" r:id="rId10"/>
    <p:sldId id="809" r:id="rId11"/>
    <p:sldId id="808" r:id="rId12"/>
    <p:sldId id="810" r:id="rId13"/>
    <p:sldId id="815" r:id="rId14"/>
    <p:sldId id="813" r:id="rId15"/>
    <p:sldId id="814" r:id="rId16"/>
    <p:sldId id="290" r:id="rId17"/>
    <p:sldId id="817" r:id="rId18"/>
    <p:sldId id="819" r:id="rId19"/>
    <p:sldId id="818" r:id="rId20"/>
    <p:sldId id="31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4" autoAdjust="0"/>
    <p:restoredTop sz="94660"/>
  </p:normalViewPr>
  <p:slideViewPr>
    <p:cSldViewPr>
      <p:cViewPr varScale="1">
        <p:scale>
          <a:sx n="64" d="100"/>
          <a:sy n="64" d="100"/>
        </p:scale>
        <p:origin x="1608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54BD75-9BDE-498F-B403-39360C35F001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F4510-0709-4325-BAA4-CC850342962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11251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2F4510-0709-4325-BAA4-CC8503429625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32748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64728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80463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8711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9263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05833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5576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7837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874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3654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9261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149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BD494-E0FF-4FFA-B901-25A6C68D9E42}" type="datetimeFigureOut">
              <a:rPr lang="en-CA" smtClean="0"/>
              <a:t>2018-05-22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AC424-78D2-4F7D-9E6C-A06DA2B551A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81811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4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268B21E8-9CA9-48AD-8980-6400DFF701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-13652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099" name="AutoShape 6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7A259557-19B7-48B7-B404-87A0B6C720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58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100" name="AutoShape 8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347E96D6-71F5-4BE2-86A5-E21A744486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4800" y="1682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101" name="AutoShape 10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9AEBD12C-1A6F-4DB7-B26B-209D3EC91F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3206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pic>
        <p:nvPicPr>
          <p:cNvPr id="4102" name="Picture 2">
            <a:extLst>
              <a:ext uri="{FF2B5EF4-FFF2-40B4-BE49-F238E27FC236}">
                <a16:creationId xmlns:a16="http://schemas.microsoft.com/office/drawing/2014/main" id="{789CFF74-28EE-48BB-9813-ECF39C7004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5875"/>
            <a:ext cx="5400600" cy="688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98DF0DE-9B48-410C-B2C4-D0945E8089AE}"/>
              </a:ext>
            </a:extLst>
          </p:cNvPr>
          <p:cNvSpPr txBox="1">
            <a:spLocks/>
          </p:cNvSpPr>
          <p:nvPr/>
        </p:nvSpPr>
        <p:spPr>
          <a:xfrm>
            <a:off x="2771800" y="29126"/>
            <a:ext cx="3384376" cy="375537"/>
          </a:xfrm>
          <a:prstGeom prst="rect">
            <a:avLst/>
          </a:prstGeom>
          <a:solidFill>
            <a:srgbClr val="FFFF00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2400" b="1" dirty="0">
                <a:latin typeface="Comic Sans MS" panose="030F0702030302020204" pitchFamily="66" charset="0"/>
              </a:rPr>
              <a:t>1934-2015</a:t>
            </a:r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156275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4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268B21E8-9CA9-48AD-8980-6400DFF701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-13652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099" name="AutoShape 6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7A259557-19B7-48B7-B404-87A0B6C720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58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100" name="AutoShape 8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347E96D6-71F5-4BE2-86A5-E21A744486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4800" y="1682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101" name="AutoShape 10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9AEBD12C-1A6F-4DB7-B26B-209D3EC91F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3206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CD446229-6F9D-4B59-A509-305EBE3D1148}"/>
              </a:ext>
            </a:extLst>
          </p:cNvPr>
          <p:cNvSpPr/>
          <p:nvPr/>
        </p:nvSpPr>
        <p:spPr>
          <a:xfrm>
            <a:off x="4319091" y="1"/>
            <a:ext cx="4824910" cy="4581128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CA"/>
          </a:p>
        </p:txBody>
      </p:sp>
      <p:sp>
        <p:nvSpPr>
          <p:cNvPr id="4104" name="TextBox 5">
            <a:extLst>
              <a:ext uri="{FF2B5EF4-FFF2-40B4-BE49-F238E27FC236}">
                <a16:creationId xmlns:a16="http://schemas.microsoft.com/office/drawing/2014/main" id="{2628E153-B21E-47E2-AC7E-AEB7DD031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158" y="873125"/>
            <a:ext cx="4037042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CA" altLang="en-U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Why do I find this (</a:t>
            </a:r>
            <a:r>
              <a:rPr lang="en-CA" altLang="en-US" sz="4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ie.sharing</a:t>
            </a:r>
            <a:r>
              <a:rPr lang="en-CA" altLang="en-US" sz="4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composite event rate) hilarious?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C497FD-F8D8-416A-862A-CC4838C61C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" y="621553"/>
            <a:ext cx="4313208" cy="626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275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2498416"/>
              </p:ext>
            </p:extLst>
          </p:nvPr>
        </p:nvGraphicFramePr>
        <p:xfrm>
          <a:off x="53752" y="411482"/>
          <a:ext cx="9036496" cy="6035036"/>
        </p:xfrm>
        <a:graphic>
          <a:graphicData uri="http://schemas.openxmlformats.org/drawingml/2006/table">
            <a:tbl>
              <a:tblPr/>
              <a:tblGrid>
                <a:gridCol w="9036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64296">
                <a:tc>
                  <a:txBody>
                    <a:bodyPr/>
                    <a:lstStyle/>
                    <a:p>
                      <a:pPr algn="ctr"/>
                      <a:endParaRPr lang="en-US" sz="120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sz="5400" dirty="0">
                          <a:latin typeface="Comic Sans MS" panose="030F0702030302020204" pitchFamily="66" charset="0"/>
                        </a:rPr>
                        <a:t>Because the </a:t>
                      </a:r>
                      <a:r>
                        <a:rPr lang="en-US" sz="5400" u="sng" dirty="0">
                          <a:latin typeface="Comic Sans MS" panose="030F0702030302020204" pitchFamily="66" charset="0"/>
                        </a:rPr>
                        <a:t>same</a:t>
                      </a:r>
                      <a:r>
                        <a:rPr lang="en-US" sz="5400" dirty="0">
                          <a:latin typeface="Comic Sans MS" panose="030F0702030302020204" pitchFamily="66" charset="0"/>
                        </a:rPr>
                        <a:t> </a:t>
                      </a:r>
                      <a:br>
                        <a:rPr lang="en-US" sz="5400" dirty="0">
                          <a:latin typeface="Comic Sans MS" panose="030F0702030302020204" pitchFamily="66" charset="0"/>
                        </a:rPr>
                      </a:br>
                      <a:r>
                        <a:rPr lang="en-US" sz="5400" dirty="0">
                          <a:latin typeface="Comic Sans MS" panose="030F0702030302020204" pitchFamily="66" charset="0"/>
                        </a:rPr>
                        <a:t>interim composite event rate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sz="5400" dirty="0">
                          <a:latin typeface="Comic Sans MS" panose="030F0702030302020204" pitchFamily="66" charset="0"/>
                        </a:rPr>
                        <a:t>- Is compatible with:</a:t>
                      </a:r>
                    </a:p>
                    <a:p>
                      <a:pPr>
                        <a:buClr>
                          <a:schemeClr val="tx1"/>
                        </a:buClr>
                        <a:buFont typeface="Wingdings" panose="05000000000000000000" pitchFamily="2" charset="2"/>
                        <a:buChar char="J"/>
                        <a:defRPr/>
                      </a:pPr>
                      <a:r>
                        <a:rPr lang="en-US" sz="5400" dirty="0">
                          <a:solidFill>
                            <a:schemeClr val="tx2"/>
                          </a:solidFill>
                          <a:latin typeface="Comic Sans MS" panose="030F0702030302020204" pitchFamily="66" charset="0"/>
                        </a:rPr>
                        <a:t>Good news</a:t>
                      </a:r>
                    </a:p>
                    <a:p>
                      <a:pPr>
                        <a:buClr>
                          <a:schemeClr val="tx1"/>
                        </a:buClr>
                        <a:buFont typeface="Wingdings" panose="05000000000000000000" pitchFamily="2" charset="2"/>
                        <a:buChar char="L"/>
                        <a:defRPr/>
                      </a:pPr>
                      <a:r>
                        <a:rPr lang="en-US" sz="54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Bad news</a:t>
                      </a:r>
                    </a:p>
                    <a:p>
                      <a:pPr>
                        <a:buClr>
                          <a:schemeClr val="tx1"/>
                        </a:buClr>
                        <a:buSzPct val="100000"/>
                        <a:buFont typeface="Wingdings" panose="05000000000000000000" pitchFamily="2" charset="2"/>
                        <a:buChar char="N"/>
                        <a:defRPr/>
                      </a:pPr>
                      <a:r>
                        <a:rPr lang="en-US" sz="5400" dirty="0">
                          <a:latin typeface="Comic Sans MS" panose="030F0702030302020204" pitchFamily="66" charset="0"/>
                        </a:rPr>
                        <a:t>Awful news  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852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90AD9-2082-4710-9405-3A916F8B2E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8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Victoria will illustrate this issue with an example!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555521-5CBC-4437-8BAB-0ADBE5FFB9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26162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4624"/>
            <a:ext cx="2088232" cy="2784309"/>
          </a:xfrm>
          <a:prstGeom prst="rect">
            <a:avLst/>
          </a:prstGeom>
        </p:spPr>
      </p:pic>
      <p:graphicFrame>
        <p:nvGraphicFramePr>
          <p:cNvPr id="4" name="Group 3"/>
          <p:cNvGraphicFramePr>
            <a:graphicFrameLocks/>
          </p:cNvGraphicFramePr>
          <p:nvPr>
            <p:extLst/>
          </p:nvPr>
        </p:nvGraphicFramePr>
        <p:xfrm>
          <a:off x="35496" y="2852936"/>
          <a:ext cx="9036496" cy="3931916"/>
        </p:xfrm>
        <a:graphic>
          <a:graphicData uri="http://schemas.openxmlformats.org/drawingml/2006/table">
            <a:tbl>
              <a:tblPr/>
              <a:tblGrid>
                <a:gridCol w="9036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7900">
                <a:tc>
                  <a:txBody>
                    <a:bodyPr/>
                    <a:lstStyle/>
                    <a:p>
                      <a:pPr algn="ctr"/>
                      <a:endParaRPr lang="en-US" sz="120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2400" b="1" u="sng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Victoria Borg </a:t>
                      </a:r>
                      <a:r>
                        <a:rPr lang="en-US" sz="2400" b="1" u="sng" kern="12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Debono</a:t>
                      </a:r>
                      <a:r>
                        <a:rPr lang="en-US" sz="2400" b="1" u="sng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(PhD)</a:t>
                      </a: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 at McMaster University, and coauthor of 3 papers on the topic (</a:t>
                      </a:r>
                      <a:r>
                        <a:rPr lang="en-CA" sz="2400" i="1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Trials</a:t>
                      </a:r>
                      <a:r>
                        <a:rPr lang="en-CA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2017; 18:120; and </a:t>
                      </a:r>
                      <a:r>
                        <a:rPr lang="en-CA" sz="2400" i="1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Contemporary Clinical Trials Communications </a:t>
                      </a:r>
                      <a:r>
                        <a:rPr lang="en-CA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2017;81-85; Trials 2018,</a:t>
                      </a:r>
                      <a:r>
                        <a:rPr lang="en-CA" sz="2400" kern="1200" baseline="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In Press</a:t>
                      </a:r>
                      <a:r>
                        <a:rPr lang="en-CA" sz="24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ctr"/>
                      <a:endParaRPr lang="en-CA" sz="12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2400" u="sng" kern="12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Former graduate student who has conducted a survey designed with, and co-supervised by Dave Sackett</a:t>
                      </a:r>
                    </a:p>
                    <a:p>
                      <a:pPr algn="ctr"/>
                      <a:endParaRPr lang="en-CA" sz="1200" u="none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CA" sz="2400" b="1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Results of a 2015 survey of the views of SCT and ISCB members on interim data sharing by DSMBs: what to share, with whom, and why</a:t>
                      </a:r>
                      <a:r>
                        <a:rPr lang="en-CA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CA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3564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4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268B21E8-9CA9-48AD-8980-6400DFF701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-13652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099" name="AutoShape 6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7A259557-19B7-48B7-B404-87A0B6C720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58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100" name="AutoShape 8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347E96D6-71F5-4BE2-86A5-E21A744486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4800" y="1682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101" name="AutoShape 10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9AEBD12C-1A6F-4DB7-B26B-209D3EC91F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3206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CD446229-6F9D-4B59-A509-305EBE3D1148}"/>
              </a:ext>
            </a:extLst>
          </p:cNvPr>
          <p:cNvSpPr/>
          <p:nvPr/>
        </p:nvSpPr>
        <p:spPr>
          <a:xfrm>
            <a:off x="4499993" y="168275"/>
            <a:ext cx="4644008" cy="4556869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CA"/>
          </a:p>
        </p:txBody>
      </p:sp>
      <p:sp>
        <p:nvSpPr>
          <p:cNvPr id="4104" name="TextBox 5">
            <a:extLst>
              <a:ext uri="{FF2B5EF4-FFF2-40B4-BE49-F238E27FC236}">
                <a16:creationId xmlns:a16="http://schemas.microsoft.com/office/drawing/2014/main" id="{2628E153-B21E-47E2-AC7E-AEB7DD031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513" y="522277"/>
            <a:ext cx="3570287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CA" alt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Shouldn’t we trust the DSMB to provide the oversight that protects trial integrity and patient safety?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C497FD-F8D8-416A-862A-CC4838C61C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1" y="552500"/>
            <a:ext cx="4313208" cy="626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496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90AD9-2082-4710-9405-3A916F8B2E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6" y="2492896"/>
            <a:ext cx="7772400" cy="1470025"/>
          </a:xfrm>
        </p:spPr>
        <p:txBody>
          <a:bodyPr>
            <a:noAutofit/>
          </a:bodyPr>
          <a:lstStyle/>
          <a:p>
            <a:r>
              <a:rPr lang="en-CA" sz="8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Janet will discuss this issue drawing from her own experiences</a:t>
            </a:r>
          </a:p>
        </p:txBody>
      </p:sp>
    </p:spTree>
    <p:extLst>
      <p:ext uri="{BB962C8B-B14F-4D97-AF65-F5344CB8AC3E}">
        <p14:creationId xmlns:p14="http://schemas.microsoft.com/office/powerpoint/2010/main" val="3446392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1529358"/>
              </p:ext>
            </p:extLst>
          </p:nvPr>
        </p:nvGraphicFramePr>
        <p:xfrm>
          <a:off x="0" y="2854855"/>
          <a:ext cx="9144000" cy="3840476"/>
        </p:xfrm>
        <a:graphic>
          <a:graphicData uri="http://schemas.openxmlformats.org/drawingml/2006/table">
            <a:tbl>
              <a:tblPr/>
              <a:tblGrid>
                <a:gridCol w="914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64296">
                <a:tc>
                  <a:txBody>
                    <a:bodyPr/>
                    <a:lstStyle/>
                    <a:p>
                      <a:pPr algn="ctr"/>
                      <a:endParaRPr lang="en-US" sz="1200" u="sng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3000" b="1" u="sng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Janet </a:t>
                      </a:r>
                      <a:r>
                        <a:rPr lang="en-US" sz="3000" b="1" u="sng" kern="1200" dirty="0" err="1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Wittes</a:t>
                      </a:r>
                      <a:r>
                        <a:rPr lang="en-US" sz="3000" b="1" u="sng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(PhD),</a:t>
                      </a:r>
                      <a:r>
                        <a:rPr lang="en-US" sz="3000" b="1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0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Founder, Statistics Collaborative, Inc. (SCI). </a:t>
                      </a:r>
                    </a:p>
                    <a:p>
                      <a:pPr algn="ctr"/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3000" u="sng" kern="12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Janet has had substantial experience with DSMBs and has written several papers on DSMBs</a:t>
                      </a:r>
                    </a:p>
                    <a:p>
                      <a:pPr algn="ctr"/>
                      <a:endParaRPr lang="en-CA" sz="12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CA" sz="3000" b="1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Data sharing by DSMBs: examples from serving on DSMBs of industry and government sponsored trials</a:t>
                      </a:r>
                      <a:endParaRPr lang="en-CA" sz="30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462D8BC5-5271-4013-B2F4-041740D22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"/>
            <a:ext cx="1905000" cy="285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4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996B-21C2-46A3-82C2-75D8243C93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10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Let’s do it!</a:t>
            </a:r>
          </a:p>
        </p:txBody>
      </p:sp>
    </p:spTree>
    <p:extLst>
      <p:ext uri="{BB962C8B-B14F-4D97-AF65-F5344CB8AC3E}">
        <p14:creationId xmlns:p14="http://schemas.microsoft.com/office/powerpoint/2010/main" val="1209481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996B-21C2-46A3-82C2-75D8243C93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sz="10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What would Dave say?</a:t>
            </a:r>
          </a:p>
        </p:txBody>
      </p:sp>
    </p:spTree>
    <p:extLst>
      <p:ext uri="{BB962C8B-B14F-4D97-AF65-F5344CB8AC3E}">
        <p14:creationId xmlns:p14="http://schemas.microsoft.com/office/powerpoint/2010/main" val="3058990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4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268B21E8-9CA9-48AD-8980-6400DFF701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-13652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099" name="AutoShape 6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7A259557-19B7-48B7-B404-87A0B6C720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58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100" name="AutoShape 8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347E96D6-71F5-4BE2-86A5-E21A744486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4800" y="1682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101" name="AutoShape 10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9AEBD12C-1A6F-4DB7-B26B-209D3EC91F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3206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CD446229-6F9D-4B59-A509-305EBE3D1148}"/>
              </a:ext>
            </a:extLst>
          </p:cNvPr>
          <p:cNvSpPr/>
          <p:nvPr/>
        </p:nvSpPr>
        <p:spPr>
          <a:xfrm>
            <a:off x="3851920" y="1"/>
            <a:ext cx="5292081" cy="4581128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CA"/>
          </a:p>
        </p:txBody>
      </p:sp>
      <p:sp>
        <p:nvSpPr>
          <p:cNvPr id="4104" name="TextBox 5">
            <a:extLst>
              <a:ext uri="{FF2B5EF4-FFF2-40B4-BE49-F238E27FC236}">
                <a16:creationId xmlns:a16="http://schemas.microsoft.com/office/drawing/2014/main" id="{2628E153-B21E-47E2-AC7E-AEB7DD031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228" y="391654"/>
            <a:ext cx="4858489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CA" altLang="en-US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That was fantastic </a:t>
            </a:r>
            <a:r>
              <a:rPr lang="en-CA" altLang="en-US" sz="5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(and hopefully fun)!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C497FD-F8D8-416A-862A-CC4838C61C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3" y="389307"/>
            <a:ext cx="3851920" cy="599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2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 idx="4294967295"/>
          </p:nvPr>
        </p:nvSpPr>
        <p:spPr>
          <a:xfrm>
            <a:off x="250825" y="1628800"/>
            <a:ext cx="8642350" cy="2520280"/>
          </a:xfrm>
        </p:spPr>
        <p:txBody>
          <a:bodyPr>
            <a:normAutofit fontScale="90000"/>
          </a:bodyPr>
          <a:lstStyle/>
          <a:p>
            <a:r>
              <a:rPr lang="en-US" b="1" u="sng" dirty="0">
                <a:solidFill>
                  <a:srgbClr val="FFC000"/>
                </a:solidFill>
                <a:latin typeface="Comic Sans MS" panose="030F0702030302020204" pitchFamily="66" charset="0"/>
              </a:rPr>
              <a:t>In memory of Dave Sackett: </a:t>
            </a:r>
            <a:r>
              <a:rPr lang="en-US" b="1" dirty="0">
                <a:solidFill>
                  <a:srgbClr val="FFFF00"/>
                </a:solidFill>
                <a:latin typeface="Comic Sans MS" panose="030F0702030302020204" pitchFamily="66" charset="0"/>
              </a:rPr>
              <a:t>Interim data sharing by data safety monitoring boards of trials</a:t>
            </a:r>
            <a:br>
              <a:rPr lang="en-US" b="1" dirty="0">
                <a:solidFill>
                  <a:srgbClr val="FFFF00"/>
                </a:solidFill>
                <a:latin typeface="Comic Sans MS" panose="030F0702030302020204" pitchFamily="66" charset="0"/>
              </a:rPr>
            </a:br>
            <a:endParaRPr lang="en-CA" sz="31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4294967295"/>
          </p:nvPr>
        </p:nvSpPr>
        <p:spPr>
          <a:xfrm>
            <a:off x="143508" y="4337720"/>
            <a:ext cx="8856984" cy="252028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FFC000"/>
                </a:solidFill>
                <a:latin typeface="Comic Sans MS" panose="030F0702030302020204" pitchFamily="66" charset="0"/>
              </a:rPr>
              <a:t>2018 Annual Meeting of the Society for Clinical Trials, </a:t>
            </a:r>
            <a:r>
              <a:rPr lang="en-CA" dirty="0">
                <a:solidFill>
                  <a:srgbClr val="FFC000"/>
                </a:solidFill>
                <a:latin typeface="Comic Sans MS" panose="030F0702030302020204" pitchFamily="66" charset="0"/>
              </a:rPr>
              <a:t>Portland</a:t>
            </a:r>
          </a:p>
          <a:p>
            <a:pPr marL="0" indent="0" algn="ctr">
              <a:buNone/>
            </a:pPr>
            <a:endParaRPr lang="en-CA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CA" dirty="0">
                <a:solidFill>
                  <a:srgbClr val="FFFF00"/>
                </a:solidFill>
                <a:latin typeface="Comic Sans MS" panose="030F0702030302020204" pitchFamily="66" charset="0"/>
              </a:rPr>
              <a:t>Lehana Thabane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FFC000"/>
                </a:solidFill>
                <a:latin typeface="Comic Sans MS" panose="030F0702030302020204" pitchFamily="66" charset="0"/>
              </a:rPr>
              <a:t>May 22, 2018: 13:15-15:00 </a:t>
            </a:r>
            <a:endParaRPr lang="en-CA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en-CA" dirty="0"/>
          </a:p>
        </p:txBody>
      </p:sp>
      <p:pic>
        <p:nvPicPr>
          <p:cNvPr id="4" name="Picture 9">
            <a:extLst>
              <a:ext uri="{FF2B5EF4-FFF2-40B4-BE49-F238E27FC236}">
                <a16:creationId xmlns:a16="http://schemas.microsoft.com/office/drawing/2014/main" id="{7E37F93E-B138-4399-B753-A578C8C70D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0"/>
            <a:ext cx="3672408" cy="1700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562657"/>
      </p:ext>
    </p:extLst>
  </p:cSld>
  <p:clrMapOvr>
    <a:masterClrMapping/>
  </p:clrMapOvr>
  <p:transition spd="slow" advTm="22598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1">
            <a:extLst>
              <a:ext uri="{FF2B5EF4-FFF2-40B4-BE49-F238E27FC236}">
                <a16:creationId xmlns:a16="http://schemas.microsoft.com/office/drawing/2014/main" id="{5021D7DA-55D3-4FAA-94D5-EDFA50C4A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24580"/>
      </p:ext>
    </p:extLst>
  </p:cSld>
  <p:clrMapOvr>
    <a:masterClrMapping/>
  </p:clrMapOvr>
  <p:transition spd="slow" advTm="12105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078EB-4BFE-4445-AE1A-13508D1C2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508" y="0"/>
            <a:ext cx="8856984" cy="1484783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CA" sz="4000" b="1" dirty="0">
                <a:latin typeface="Comic Sans MS" panose="030F0702030302020204" pitchFamily="66" charset="0"/>
              </a:rPr>
              <a:t>Dave Sackett final interview is available on McMaster website</a:t>
            </a:r>
            <a:r>
              <a:rPr lang="en-CA" sz="2000" dirty="0"/>
              <a:t> https://fhs.mcmaster.ca/ceb/docs/David_L_Sackett_Interview_in_2014_2015.pdf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4CC5DD-751B-4D0A-986A-04A075BDC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484783"/>
            <a:ext cx="5544616" cy="537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383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078EB-4BFE-4445-AE1A-13508D1C2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508" y="0"/>
            <a:ext cx="8856984" cy="1484783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CA" sz="4000" b="1" dirty="0">
                <a:latin typeface="Comic Sans MS" panose="030F0702030302020204" pitchFamily="66" charset="0"/>
              </a:rPr>
              <a:t>Check Dave’s clinician-trialist rounds: 2010-2015</a:t>
            </a:r>
            <a:endParaRPr lang="en-CA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AA0D88-D859-46FD-9DE2-44A085326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556792"/>
            <a:ext cx="3888432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76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600" b="1" u="sng" dirty="0">
                <a:solidFill>
                  <a:srgbClr val="FFFF00"/>
                </a:solidFill>
                <a:latin typeface="Comic Sans MS" pitchFamily="66" charset="0"/>
              </a:rPr>
              <a:t>Dave’s last project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516" y="692696"/>
            <a:ext cx="8712967" cy="547260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CA" sz="2600" dirty="0">
                <a:solidFill>
                  <a:srgbClr val="FFFF00"/>
                </a:solidFill>
                <a:latin typeface="Comic Sans MS" panose="030F0702030302020204" pitchFamily="66" charset="0"/>
              </a:rPr>
              <a:t>Dave Sackett dedicated most of his career on </a:t>
            </a:r>
            <a:r>
              <a:rPr lang="en-CA" sz="2600" u="sng" dirty="0">
                <a:solidFill>
                  <a:srgbClr val="FFC000"/>
                </a:solidFill>
                <a:latin typeface="Comic Sans MS" panose="030F0702030302020204" pitchFamily="66" charset="0"/>
              </a:rPr>
              <a:t>improving patient outcomes </a:t>
            </a:r>
            <a:r>
              <a:rPr lang="en-CA" sz="2600" dirty="0">
                <a:solidFill>
                  <a:srgbClr val="FFFF00"/>
                </a:solidFill>
                <a:latin typeface="Comic Sans MS" panose="030F0702030302020204" pitchFamily="66" charset="0"/>
              </a:rPr>
              <a:t>though the conduct of high quality trials including synthesis of such evidence to inform patient care.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CA" sz="2600" dirty="0">
                <a:solidFill>
                  <a:srgbClr val="FFFF00"/>
                </a:solidFill>
                <a:latin typeface="Comic Sans MS" panose="030F0702030302020204" pitchFamily="66" charset="0"/>
              </a:rPr>
              <a:t>One of his last projects focused on </a:t>
            </a:r>
            <a:r>
              <a:rPr lang="en-CA" sz="2600" u="sng" dirty="0">
                <a:solidFill>
                  <a:srgbClr val="FFC000"/>
                </a:solidFill>
                <a:latin typeface="Comic Sans MS" panose="030F0702030302020204" pitchFamily="66" charset="0"/>
              </a:rPr>
              <a:t>sharing of interim results by the DSMBs</a:t>
            </a:r>
            <a:r>
              <a:rPr lang="en-CA" sz="2600" dirty="0">
                <a:solidFill>
                  <a:srgbClr val="FFFF00"/>
                </a:solidFill>
                <a:latin typeface="Comic Sans MS" panose="030F0702030302020204" pitchFamily="66" charset="0"/>
              </a:rPr>
              <a:t> with non-DSMB trial stakeholders including principal investigators, sponsors and the steering committee—because this is an important issue that can affect trial integrity.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CA" sz="2600" dirty="0">
                <a:solidFill>
                  <a:srgbClr val="FFFF00"/>
                </a:solidFill>
                <a:latin typeface="Comic Sans MS" panose="030F0702030302020204" pitchFamily="66" charset="0"/>
              </a:rPr>
              <a:t>Typically, such stakeholders </a:t>
            </a:r>
            <a:r>
              <a:rPr lang="en-CA" sz="2600" u="sng" dirty="0">
                <a:solidFill>
                  <a:srgbClr val="FFC000"/>
                </a:solidFill>
                <a:latin typeface="Comic Sans MS" panose="030F0702030302020204" pitchFamily="66" charset="0"/>
              </a:rPr>
              <a:t>do not see the interim data while the trial is still in progress</a:t>
            </a:r>
            <a:r>
              <a:rPr lang="en-CA" sz="2600" dirty="0">
                <a:solidFill>
                  <a:srgbClr val="FFFF00"/>
                </a:solidFill>
                <a:latin typeface="Comic Sans MS" panose="030F0702030302020204" pitchFamily="66" charset="0"/>
              </a:rPr>
              <a:t>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CA" sz="2600" dirty="0">
                <a:solidFill>
                  <a:srgbClr val="FFFF00"/>
                </a:solidFill>
                <a:latin typeface="Comic Sans MS" panose="030F0702030302020204" pitchFamily="66" charset="0"/>
              </a:rPr>
              <a:t>However, in some instances such </a:t>
            </a:r>
            <a:r>
              <a:rPr lang="en-CA" sz="2600" u="sng" dirty="0">
                <a:solidFill>
                  <a:srgbClr val="FFC000"/>
                </a:solidFill>
                <a:latin typeface="Comic Sans MS" panose="030F0702030302020204" pitchFamily="66" charset="0"/>
              </a:rPr>
              <a:t>stakeholders have asked for or feel a need to see interim data </a:t>
            </a:r>
            <a:r>
              <a:rPr lang="en-CA" sz="2600" dirty="0">
                <a:solidFill>
                  <a:srgbClr val="FFFF00"/>
                </a:solidFill>
                <a:latin typeface="Comic Sans MS" panose="030F0702030302020204" pitchFamily="66" charset="0"/>
              </a:rPr>
              <a:t>or statistical extrapolations from interim data</a:t>
            </a:r>
          </a:p>
        </p:txBody>
      </p:sp>
    </p:spTree>
    <p:extLst>
      <p:ext uri="{BB962C8B-B14F-4D97-AF65-F5344CB8AC3E}">
        <p14:creationId xmlns:p14="http://schemas.microsoft.com/office/powerpoint/2010/main" val="3231094407"/>
      </p:ext>
    </p:extLst>
  </p:cSld>
  <p:clrMapOvr>
    <a:masterClrMapping/>
  </p:clrMapOvr>
  <p:transition spd="slow" advTm="1091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35227911"/>
              </p:ext>
            </p:extLst>
          </p:nvPr>
        </p:nvGraphicFramePr>
        <p:xfrm>
          <a:off x="0" y="0"/>
          <a:ext cx="9164486" cy="6858000"/>
        </p:xfrm>
        <a:graphic>
          <a:graphicData uri="http://schemas.openxmlformats.org/drawingml/2006/table">
            <a:tbl>
              <a:tblPr/>
              <a:tblGrid>
                <a:gridCol w="9164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000">
                <a:tc>
                  <a:txBody>
                    <a:bodyPr/>
                    <a:lstStyle/>
                    <a:p>
                      <a:pPr algn="ctr"/>
                      <a:endParaRPr lang="en-US" sz="120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3200" b="1" u="sng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Dave’s frustrations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n-US" sz="3200" dirty="0">
                          <a:latin typeface="Comic Sans MS" panose="030F0702030302020204" pitchFamily="66" charset="0"/>
                        </a:rPr>
                        <a:t>Principal Investigators (sometimes entire Steering Groups) of RCTs want/need  early interim study results to make sure they are</a:t>
                      </a:r>
                    </a:p>
                    <a:p>
                      <a:pPr lvl="1">
                        <a:buClr>
                          <a:schemeClr val="tx1"/>
                        </a:buClr>
                        <a:buFont typeface="Wingdings" panose="05000000000000000000" pitchFamily="2" charset="2"/>
                        <a:buChar char=""/>
                        <a:defRPr/>
                      </a:pPr>
                      <a:r>
                        <a:rPr lang="en-US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“</a:t>
                      </a:r>
                      <a:r>
                        <a:rPr lang="en-US" sz="3200" i="1" u="sng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on track</a:t>
                      </a:r>
                      <a:r>
                        <a:rPr lang="en-US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” and will eventually achieve their</a:t>
                      </a:r>
                      <a:br>
                        <a:rPr lang="en-US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</a:br>
                      <a:r>
                        <a:rPr lang="en-US" sz="3200" dirty="0">
                          <a:solidFill>
                            <a:srgbClr val="FF0000"/>
                          </a:solidFill>
                          <a:latin typeface="Comic Sans MS" panose="030F0702030302020204" pitchFamily="66" charset="0"/>
                        </a:rPr>
                        <a:t>   trial objectives . . . </a:t>
                      </a:r>
                    </a:p>
                    <a:p>
                      <a:pPr lvl="1">
                        <a:buClr>
                          <a:schemeClr val="tx1"/>
                        </a:buClr>
                        <a:buFont typeface="Wingdings" panose="05000000000000000000" pitchFamily="2" charset="2"/>
                        <a:buChar char=""/>
                        <a:defRPr/>
                      </a:pPr>
                      <a:r>
                        <a:rPr lang="en-US" sz="32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. . or that they are </a:t>
                      </a:r>
                      <a:r>
                        <a:rPr lang="en-US" sz="3200" i="1" u="sng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in salvageable trouble </a:t>
                      </a:r>
                      <a:r>
                        <a:rPr lang="en-US" sz="3200" dirty="0">
                          <a:solidFill>
                            <a:srgbClr val="0070C0"/>
                          </a:solidFill>
                          <a:latin typeface="Comic Sans MS" panose="030F0702030302020204" pitchFamily="66" charset="0"/>
                        </a:rPr>
                        <a:t>and need to recruit lots more participants  </a:t>
                      </a:r>
                    </a:p>
                    <a:p>
                      <a:pPr lvl="1">
                        <a:buClr>
                          <a:schemeClr val="tx1"/>
                        </a:buClr>
                        <a:buSzPct val="100000"/>
                        <a:buFont typeface="Wingdings" panose="05000000000000000000" pitchFamily="2" charset="2"/>
                        <a:buChar char=""/>
                        <a:defRPr/>
                      </a:pPr>
                      <a:r>
                        <a:rPr lang="en-US" sz="3200" dirty="0">
                          <a:latin typeface="Comic Sans MS" panose="030F0702030302020204" pitchFamily="66" charset="0"/>
                        </a:rPr>
                        <a:t>. . . or that </a:t>
                      </a:r>
                      <a:r>
                        <a:rPr lang="en-US" sz="3200" i="1" u="sng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they are killing folks</a:t>
                      </a:r>
                    </a:p>
                    <a:p>
                      <a:pPr lvl="1">
                        <a:buClr>
                          <a:schemeClr val="tx1"/>
                        </a:buClr>
                        <a:buSzPct val="100000"/>
                        <a:buFont typeface="Wingdings" panose="05000000000000000000" pitchFamily="2" charset="2"/>
                        <a:buChar char=""/>
                        <a:defRPr/>
                      </a:pPr>
                      <a:endParaRPr lang="en-CA" sz="3200" b="1" u="sng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en-CA" sz="3200" b="0" u="none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He chaired several DSMBs where he was asked by PIs to share some interim data—in particular, the </a:t>
                      </a:r>
                      <a:r>
                        <a:rPr lang="en-CA" sz="3200" b="1" u="sng" kern="12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“interim composite rate”</a:t>
                      </a: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318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4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268B21E8-9CA9-48AD-8980-6400DFF701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-13652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099" name="AutoShape 6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7A259557-19B7-48B7-B404-87A0B6C720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" y="158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100" name="AutoShape 8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347E96D6-71F5-4BE2-86A5-E21A744486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4800" y="1682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4101" name="AutoShape 10" descr="data:image/jpeg;base64,/9j/4AAQSkZJRgABAQAAAQABAAD/2wCEAAkGBwgHBgkIBwgKCgkLDRYPDQwMDRsUFRAWIB0iIiAdHx8kKDQsJCYxJx8fLT0tMTU3Ojo6Iys/RD84QzQ5OjcBCgoKDQwNGg8PGjclHyU3Nzc3Nzc3Nzc3Nzc3Nzc3Nzc3Nzc3Nzc3Nzc3Nzc3Nzc3Nzc3Nzc3Nzc3Nzc3Nzc3N//AABEIAJQAbwMBIgACEQEDEQH/xAAcAAACAgMBAQAAAAAAAAAAAAAFBgAEAQMHAgj/xAA5EAACAQMDAQYDBgQHAQEAAAABAgMABBEFEiExBhMiQVFhMnGBBxSRobHBI0JSYjNTotHh8PFDFv/EABgBAAMBAQAAAAAAAAAAAAAAAAABAgME/8QAIBEAAgMAAgIDAQAAAAAAAAAAAAECESESMQNBEzJRIv/aAAwDAQACEQMRAD8A7BWaxWaQErNYrNAGa8s6KcMwHzNa7m4jt498kgQeRNBLjV4ZNwtmDH2bk0pTSKUWxgDKwypBHtUpPXXWti3fI+3+49KF3n2hxWswjSAsfTcAT+J5rP5ol/DI6LWKXtA7VWWsRgxtsfzVvWjTXKjpzWikmrIcWnRvqVpiuI5DgHB9DW6mIxUqVKAMVmpUoEYJxVa7uTEuEAZ/TPSvd1IIoyxNLt5eOZcbCc9WDdKicqRcY2yprWo3ETkvIoYgbWCn8hQJZvv0/dlXklPVVHOPX2ojJNZMzSuzlhkd5jJB+dUJGMttJb2W+GOTgv8AzPn3rllunVHMK+rXHd2kosWBCKQZT4wuPT1/Sli00C51C3nmvZjtY+AbBnkgZz+P4V0W30i0bTktQCEcqoI6lV8/qST9aMLp1sqrEsQ2AYAqlD8G5HNtH0y405O9SVhJGwBBxyPI08adeXJQNO4ZScE9avPpVtude7GGH51pjsUtnPOY3YAA+WaaTiKVNFsyPCwdR4fI5zRayuluI9wzxwc0vTzQ27G3lZuR6+VX9PkibCoxOR69K0jLTGUcDZqVhenFZrYxJWuWVYx4s8+grZVK9uBG4VQWbB8NDwEivqEweM4bAxyScYpPa5724IiUuhcjIHQZPmPlR29QuwDybEY58PX8aoyo5iYQShRnBYcY+WK5puzogqNEMMUcTBgUUrgF1II+WfnXjuFyvcjwjwooPX1NanSIT93GzzSvtUb+Rke56gc/XP0MQRKpwilm6dPhHpSp1Rd6b9OXvZ06kIgFF3iXBYc+lV7KEQx54yxyTVxJo+RuUkdea2jGkRJ7hWA/hNnrQ+6yfBnqc/Wi7yIARxzQ+ae0ZyCyb+nTkVMkVEXtQdLliJMkxncPkev6Vf0gd2qhW6HIxVG6EUOpJC2DDcRuA3oQRx/qq7bW7Wh2Mdy9A3v7+9YJO7KlVUNVu+5AetbqHaezDb/SwzRAGuxO0cjWk60NmYKWbOX8+OlEGOFNDbkqc4PzNEgiBtQG8BsEEjGBQ2eVLSDvHBkZckID6f8ARRhoe8cMenPiPl6ftQTUJI0jdHAbEnix5KMYXPqSAT8gK533Z0R3CrcXZtBE7YiaceKRjjbnA6/I0xWV3Yx2n8O8tmIXJKzKf0NAtQFveR2kVxEGLyjch9AOfzNbf/yOkyRErZIysOVLsCp9VIPtVRZfHD1qHaqys4m+8Fl4Ge9bbjPTOAcfXFerO+mleCeziQJOgdQ0jYkQ+Y8PyorDo0DKd0MDFgu/fFneR5mryWncoGA3YGACu1Rx5U6sd0BtU1thpTzw2N4wRu7aYKvdq27afEW5APmBQFdRvLbUlsodOmLSR953yx8EYzkls/qKdobK3Gk/cVjXuNpXaeQQevX514W079AwY5zyA2OaJISddCbeaiYrC2upxKyvKRtMOCODnOOnT3o9Z3zXFpDLGGdJIwwWQYZcjOD71s1qxUabOFTxIjMuefKlXTYbiUBN7FcdMnisJPjhTjyds6FpVx3h2FSpA6Giymlvs+NqsSCGDbQCc4AH/tMUZrp8btHJ5FTPFyT3Rx58fKgepXIjfCHCL1PrRi+bbbMc9BmlHWLtY2G3aZGHA9B6/KjyyofjjZZvLp/uRVCWlZeQB8PtQt7ZVt9rbs8BVAyTzVZtXNqY4wqyTzttj3nAJ8s/WrF/cXFvbytJmS7ZD14EXHiA9MD61iv61mv16MRxj77CuQQFxwc4Oc/pTDZybVxSDpN/cw3ohmRWTcCjZOSuATn05PH4U6WUneBlBIPrVRw0btByO4VU6jIodNczyh5oYmlSM8Rg8ufatUunm4XH3mRD5op2g/XrXiZ9TtdsNnDZpGBgEhic1oCpukVk7SvaFo7zTJ4N3w9Gz+FWNP1WSctJJEYEJ6MRnNa7ltXki2vJYAnz7tmP4f8ANatNtL2d+6vLmPuR/KsO396ht2aOCUbwvX10ssEqg5ypGKF6bGqswYYA6H0NXNU7m3TbEDx4Qao2cmz48Esayn9iG8DNoDCyHOeQM+vlR6A8DNA7VhIBzxmjUPSuiByTK+qTIlu4YjgZA9aTZrdXInlbLOS20+g88e37016rGAm9xlS4B9lJxxS1diQqZUI3Rwnb7HJzUeVWy/HiAFqUOpPqMoBNtDJJEhPQjCqfxx+FatN1S5w66hIkkEwZiGPRfUVWs7mMXsq3A2W0kYUtuwoXIOevQHH0qh2onhsHkaDLM8rI+4gbMYCoP7eM596lK1hTlTLmhBpu1FxBMw/iINjHzPxDH+rpTezS2Dq5B2+ZrkltqN0Pud+H2TwuwU9RkYK5+hAPyrsui6hbdotHhukTG9P4kRP+G/8AMv8At7YrXjQlP0FLK6S4jWRSOlWBtkPU0p3Md3pEpktmLQHqreVSPtGytu2MD5ii0Vxb6G17dCvLmqtwY7aMkMBn1NL0vaaZiO6gzn+o9KR/tM7SamlnbW0cndx3Bbve7yDgY8OfTk1LabpFNOKtjFcawuqXVwLSTfbxLtRwfjbIyflV+xcyhN3JAGa5x2R1u3CtHPOsLFfix1Iro+mPbzRLLEyzKR8cMmRn3rnqXLR8lQxWOAQq/U0cgPhFA9PQpjJY/OjcPSuqHRzTPU8YkjZWHBFcg7SdvLHSr2S1syL4rwxgbKD2J9R7V5+0Ltu+twNp+lTzW1geJHXwPP7H0X28/P0rl08MQ4Rm44q+KfZKbQX1TtbdXsxeCOKHIwSY1ZsfhQ281ea7ZZHx3m0Bz5Nx1xQ5gRkennWxE3qPEBgedVwihcmy7HqTdzHCFwFcvkHkscD9qe/s97TwaNqSwXrolpduI5XY8JKRwT+QP/Fc8jt5AQyyRDnjNbZIJ5Ewe6ZVBIVDgZp1Yk9Ppy7s+9QhSDkcgmli/wBHaOQmNG555FV/sq7VLrWlppN4xGpWUYHjPM8Q4DD1IGAfx86epYdwxWMkdEJtCBHaOG5XFCe1OhDWrdLXeV2hinT4seEnPvx18zXQ7jTsAt1OKGyaSJ4JY5U3Bl6Gufi1JM3clKNM+bijwytFKCsiMVZfMEcEGjWk3OoIRNpU00FzDjc0TYDD38j9aM/alpC2PaE39vJBJbXXCiHPgdQoKtnz5z/5QbSbjuQCrheMkgefv6iuxrDhT06b2N+0e3nQWuvRG3uo+ssa5ST+7aOn0zXUbC4gvLdZ7SaOaFvheNsg1843MSOVuY+7G3nvAfCvrz+1WNG7QXumnvNOvZ7eOT+h8c/L/ekNi8113x8Lc+YPWtRBNY0qATysWGVC/nRS5sDEiuW4PQnj8f8AetOJFgVwDlT16V4D7PCyupHGRyDRMWW+V4ZAUcLnDD/vtUk09nt3YnxRLke9IZVhuUTB3Kx9DxV5LxSRsj+YAoF8WaxJG8RAz1GQR50AM+l6pLo+sW2rWass9tIHCHo4xhl9sjI+tfSOn39rqlhBf2EolguE3ow/Q+hB4+ea+RVd0YMGORXVPst7YQaPK9leTCPSrht25ultNjz/ALGA6+uPepkios7YV3cGtbRKK8WN9a30Yexure5U8gwSq/6GvdxKkKFp5EiUdWkYKPzrM2OT9toIdas9d0qASDUNIu3ukjTcUkjZd+T5A4aQfQc84rmOmMru+4ZHdOePln9qbdI18XH2m6k0lsb211WWW2e3VgO8XovJ4/lHn59aA6ppyaF2ovdPV1eNO8WMq2cqUJX9RWqOdgy7SW4WQRlikSLIyA+R8/fk9a86fcKrGKRtsZ/I1tjea0uxdQYZ4kXcjdGUryD7EVq1a0jiKXdmSbScZTP8p81Py6UUAT7NRB4J3bPHpTRZ21trFpFbOCZgxU+wxwaXeyMoUzRudqmMMSRnrRmNhp91Lc286gCNn48+D0rZdGb7F03gkdBx3loxj7z/ADYs4Gfccc+mPSit3Hs0q5mHQpShA+x1Yk46Gmu6Yjs7MCcsVHPqagsUAMYz1q/Mm+0hY9dlaLrrDn/KUZq/EofTIj/SSppdIAQRRcQlLKC/s/iVdsyepHFDZk2OV9KJaLcbFeJuVY5I/I/tTWgUbmJcrcW/CMfqjelVSxc5clj6tyaK3MAtrww//Gbgex8qFyRmORkbhlJBqaoZ7tp5LaaOeFykkTh0I6gg5H6V0H7SJlvbXQ9e+7wW89yD3ixFmDq3jVixHXlx1PTyrnIp3tNVXUfs01LTLxGlm054ntZQpYopfoSWwANzDAHn04oAW5Lgw3kUx+B4U3j1BFXrQwwyPZ3ABs5v4kbHorf8ihki99ZQy9TGCrD28qtWJF3B91f4lOVJoQMJacoi1NY0+F7U5Hyxipq4CWLyJwxUjipUrRdECtTDFPJPpQSQ5UR/tUqVKKYFmJYxZ/ylozpih9KmDDpsP15rNSgAZfqBIuPNa86edtyuPQ1KlJdAwpq0atYxtjxKeDQrU/8AHifzkhR2+eKlSiXoEUx1p47Krt+z7tdKCSWEEZU8rjJOcevv19KlSkMWdL5E8Z5UYOKrGRreXdEcFWIFSpSD0f/Z">
            <a:extLst>
              <a:ext uri="{FF2B5EF4-FFF2-40B4-BE49-F238E27FC236}">
                <a16:creationId xmlns:a16="http://schemas.microsoft.com/office/drawing/2014/main" id="{9AEBD12C-1A6F-4DB7-B26B-209D3EC91F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" y="320675"/>
            <a:ext cx="10572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CA" altLang="en-US" sz="1800"/>
          </a:p>
        </p:txBody>
      </p:sp>
      <p:sp>
        <p:nvSpPr>
          <p:cNvPr id="5" name="Speech Bubble: Oval 4">
            <a:extLst>
              <a:ext uri="{FF2B5EF4-FFF2-40B4-BE49-F238E27FC236}">
                <a16:creationId xmlns:a16="http://schemas.microsoft.com/office/drawing/2014/main" id="{CD446229-6F9D-4B59-A509-305EBE3D1148}"/>
              </a:ext>
            </a:extLst>
          </p:cNvPr>
          <p:cNvSpPr/>
          <p:nvPr/>
        </p:nvSpPr>
        <p:spPr>
          <a:xfrm>
            <a:off x="4932363" y="168275"/>
            <a:ext cx="4211637" cy="4124325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CA"/>
          </a:p>
        </p:txBody>
      </p:sp>
      <p:sp>
        <p:nvSpPr>
          <p:cNvPr id="4104" name="TextBox 5">
            <a:extLst>
              <a:ext uri="{FF2B5EF4-FFF2-40B4-BE49-F238E27FC236}">
                <a16:creationId xmlns:a16="http://schemas.microsoft.com/office/drawing/2014/main" id="{2628E153-B21E-47E2-AC7E-AEB7DD0313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513" y="522277"/>
            <a:ext cx="357028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CA" altLang="en-US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Could the confidentiality of the interim data be compromised by sharing?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C497FD-F8D8-416A-862A-CC4838C61C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48679"/>
            <a:ext cx="4313208" cy="6266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61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90AD9-2082-4710-9405-3A916F8B2E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6" y="2693987"/>
            <a:ext cx="7772400" cy="1470025"/>
          </a:xfrm>
        </p:spPr>
        <p:txBody>
          <a:bodyPr>
            <a:noAutofit/>
          </a:bodyPr>
          <a:lstStyle/>
          <a:p>
            <a:r>
              <a:rPr lang="en-CA" sz="8000" b="1" dirty="0">
                <a:solidFill>
                  <a:srgbClr val="FFFF00"/>
                </a:solidFill>
                <a:latin typeface="Comic Sans MS" panose="030F0702030302020204" pitchFamily="66" charset="0"/>
              </a:rPr>
              <a:t>Tom will discuss this issue along with the role of the DSMB</a:t>
            </a:r>
          </a:p>
        </p:txBody>
      </p:sp>
    </p:spTree>
    <p:extLst>
      <p:ext uri="{BB962C8B-B14F-4D97-AF65-F5344CB8AC3E}">
        <p14:creationId xmlns:p14="http://schemas.microsoft.com/office/powerpoint/2010/main" val="1110715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/>
          </p:cNvGraphicFramePr>
          <p:nvPr>
            <p:extLst/>
          </p:nvPr>
        </p:nvGraphicFramePr>
        <p:xfrm>
          <a:off x="53752" y="2804164"/>
          <a:ext cx="9036496" cy="4053836"/>
        </p:xfrm>
        <a:graphic>
          <a:graphicData uri="http://schemas.openxmlformats.org/drawingml/2006/table">
            <a:tbl>
              <a:tblPr/>
              <a:tblGrid>
                <a:gridCol w="9036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64296">
                <a:tc>
                  <a:txBody>
                    <a:bodyPr/>
                    <a:lstStyle/>
                    <a:p>
                      <a:pPr algn="ctr"/>
                      <a:endParaRPr lang="en-US" sz="1200" u="sng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2800" b="1" u="sng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Tom Fleming (PhD</a:t>
                      </a:r>
                      <a:r>
                        <a:rPr lang="en-CA" sz="2800" u="sng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)</a:t>
                      </a:r>
                      <a:r>
                        <a:rPr lang="en-CA" sz="28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Professor of the Department of Biostatistics, and co-author of: </a:t>
                      </a:r>
                      <a:r>
                        <a:rPr lang="en-CA" sz="2800" i="1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Data Monitoring Committees in Clinical Trials: A Practical Perspective.</a:t>
                      </a:r>
                      <a:r>
                        <a:rPr lang="en-CA" sz="2800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Wiley &amp; Sons, 2002</a:t>
                      </a:r>
                    </a:p>
                    <a:p>
                      <a:pPr algn="ctr"/>
                      <a:endParaRPr lang="en-CA" sz="12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u="sng" kern="1200" dirty="0">
                          <a:solidFill>
                            <a:srgbClr val="FF0000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Tom has substantial experience serving on DSMBs and has written widely about DSMB issues</a:t>
                      </a:r>
                    </a:p>
                    <a:p>
                      <a:pPr algn="ctr"/>
                      <a:endParaRPr lang="en-CA" sz="1200" b="1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CA" sz="2800" b="1" kern="1200" dirty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Maintaining confidentiality of emerging data and the independence of DSMBs</a:t>
                      </a:r>
                      <a:endParaRPr lang="en-CA" sz="2800" kern="1200" dirty="0"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ea typeface="+mn-ea"/>
                        <a:cs typeface="+mn-cs"/>
                      </a:endParaRPr>
                    </a:p>
                  </a:txBody>
                  <a:tcPr marT="45718" marB="457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5CC6B05-48D8-473B-BFD4-5651D9F9D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1298"/>
            <a:ext cx="2484276" cy="276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11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</TotalTime>
  <Words>503</Words>
  <Application>Microsoft Office PowerPoint</Application>
  <PresentationFormat>On-screen Show (4:3)</PresentationFormat>
  <Paragraphs>55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Comic Sans MS</vt:lpstr>
      <vt:lpstr>Wingdings</vt:lpstr>
      <vt:lpstr>Office Theme</vt:lpstr>
      <vt:lpstr>PowerPoint Presentation</vt:lpstr>
      <vt:lpstr>In memory of Dave Sackett: Interim data sharing by data safety monitoring boards of trials </vt:lpstr>
      <vt:lpstr>Dave Sackett final interview is available on McMaster website https://fhs.mcmaster.ca/ceb/docs/David_L_Sackett_Interview_in_2014_2015.pdf</vt:lpstr>
      <vt:lpstr>Check Dave’s clinician-trialist rounds: 2010-2015</vt:lpstr>
      <vt:lpstr>Dave’s last project</vt:lpstr>
      <vt:lpstr>PowerPoint Presentation</vt:lpstr>
      <vt:lpstr>PowerPoint Presentation</vt:lpstr>
      <vt:lpstr>Tom will discuss this issue along with the role of the DSMB</vt:lpstr>
      <vt:lpstr>PowerPoint Presentation</vt:lpstr>
      <vt:lpstr>PowerPoint Presentation</vt:lpstr>
      <vt:lpstr>PowerPoint Presentation</vt:lpstr>
      <vt:lpstr>Victoria will illustrate this issue with an example!</vt:lpstr>
      <vt:lpstr>PowerPoint Presentation</vt:lpstr>
      <vt:lpstr>PowerPoint Presentation</vt:lpstr>
      <vt:lpstr>Janet will discuss this issue drawing from her own experiences</vt:lpstr>
      <vt:lpstr>PowerPoint Presentation</vt:lpstr>
      <vt:lpstr>Let’s do it!</vt:lpstr>
      <vt:lpstr>What would Dave say?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Stepped Wedge Designs</dc:title>
  <dc:creator>Dr Lehana Thabane</dc:creator>
  <cp:lastModifiedBy>Lehana Thabane</cp:lastModifiedBy>
  <cp:revision>122</cp:revision>
  <dcterms:created xsi:type="dcterms:W3CDTF">2012-06-18T12:08:37Z</dcterms:created>
  <dcterms:modified xsi:type="dcterms:W3CDTF">2018-05-22T17:23:33Z</dcterms:modified>
</cp:coreProperties>
</file>